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Condense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978D6A-4C18-4205-9F42-59B7DE488D34}">
  <a:tblStyle styleId="{97978D6A-4C18-4205-9F42-59B7DE488D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regular.fntdata"/><Relationship Id="rId15" Type="http://schemas.openxmlformats.org/officeDocument/2006/relationships/slide" Target="slides/slide9.xml"/><Relationship Id="rId37" Type="http://schemas.openxmlformats.org/officeDocument/2006/relationships/font" Target="fonts/RobotoCondensed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Condense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8e3a6c05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8e3a6c05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8e3a6c05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8e3a6c05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9b5a1549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9b5a1549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8e3a6c05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8e3a6c05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8e3a6c05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8e3a6c05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8e3a6c057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8e3a6c05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8e3a6c05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8e3a6c05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8e3a6c05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8e3a6c05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8e3a6c05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8e3a6c05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8e3a6c057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8e3a6c05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8e3a6c0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8e3a6c0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8e3a6c057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8e3a6c057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8e3a6c05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8e3a6c05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8e3a6c05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8e3a6c05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8e3a6c05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08e3a6c05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08e3a6c05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08e3a6c05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08e3a6c05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08e3a6c05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8e3a6c05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8e3a6c05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08e3a6c057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08e3a6c05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8e3a6c0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8e3a6c0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8e3a6c0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8e3a6c0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8e3a6c05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8e3a6c05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9b5a154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9b5a154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8e3a6c05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8e3a6c05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9b5a1549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9b5a1549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8e3a6c05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8e3a6c05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1" Type="http://schemas.openxmlformats.org/officeDocument/2006/relationships/image" Target="../media/image42.png"/><Relationship Id="rId10" Type="http://schemas.openxmlformats.org/officeDocument/2006/relationships/image" Target="../media/image40.png"/><Relationship Id="rId12" Type="http://schemas.openxmlformats.org/officeDocument/2006/relationships/image" Target="../media/image41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34850"/>
            <a:ext cx="86133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/>
              <a:t>Multi-modal image fact classification and grounding for long-tailed multi-label classification of chest X-ray images</a:t>
            </a:r>
            <a:endParaRPr b="1"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1500" y="2797050"/>
            <a:ext cx="85206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MICCAI 2024 Challenge: 3rd place in CXR-LT Task 3</a:t>
            </a:r>
            <a:endParaRPr i="1" sz="18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31500" y="3504300"/>
            <a:ext cx="36669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Pablo Messina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PUC Chile, CENIA, iHEALTH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Oct 10, 2024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75" y="4878350"/>
            <a:ext cx="9144000" cy="265500"/>
          </a:xfrm>
          <a:prstGeom prst="rect">
            <a:avLst/>
          </a:prstGeom>
          <a:solidFill>
            <a:srgbClr val="468160"/>
          </a:solidFill>
          <a:ln cap="flat" cmpd="sng" w="9525">
            <a:solidFill>
              <a:srgbClr val="4681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00" y="210838"/>
            <a:ext cx="174130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008" y="210850"/>
            <a:ext cx="1258592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4150" y="210848"/>
            <a:ext cx="87085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600" y="277638"/>
            <a:ext cx="1689875" cy="6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2475" y="210850"/>
            <a:ext cx="2394650" cy="8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311700" y="1076275"/>
            <a:ext cx="85206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Training set</a:t>
            </a:r>
            <a:r>
              <a:rPr lang="en" sz="1700">
                <a:solidFill>
                  <a:schemeClr val="dk1"/>
                </a:solidFill>
              </a:rPr>
              <a:t>: 258,871 images with labels for 40 classes with public noisy labels.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Development set</a:t>
            </a:r>
            <a:r>
              <a:rPr lang="en" sz="1700">
                <a:solidFill>
                  <a:schemeClr val="dk1"/>
                </a:solidFill>
              </a:rPr>
              <a:t>: 39,293 images with hidden labels, but usable for validation.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Test set</a:t>
            </a:r>
            <a:r>
              <a:rPr lang="en" sz="1700">
                <a:solidFill>
                  <a:schemeClr val="dk1"/>
                </a:solidFill>
              </a:rPr>
              <a:t>: 78,946 images with hidden labels.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All images coming from MIMIC-CXR [3].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All labels are extracted from the reports by RadText [4] (tasks 1, 2, 3) or by radiologists in a small test set subset (task 2)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>
            <p:ph type="title"/>
          </p:nvPr>
        </p:nvSpPr>
        <p:spPr>
          <a:xfrm>
            <a:off x="106275" y="49650"/>
            <a:ext cx="65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Datasets: Official challenge data (1/8)</a:t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1649675" y="3894900"/>
            <a:ext cx="675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[3] Johnson, Alistair EW, et al. "MIMIC-CXR-JPG, a large publicly available database of labeled chest radiographs." arXiv preprint arXiv:1901.07042 (2019).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[4] Wang, Song, et al. "Radiology text analysis system (RadText): architecture and evaluation." 2022 IEEE 10th International Conference on Healthcare Informatics (ICHI). IEEE, 2022.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600" y="2854275"/>
            <a:ext cx="1103820" cy="8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>
            <p:ph idx="1" type="body"/>
          </p:nvPr>
        </p:nvSpPr>
        <p:spPr>
          <a:xfrm>
            <a:off x="235500" y="771475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chemeClr val="dk1"/>
                </a:solidFill>
              </a:rPr>
              <a:t>Key idea</a:t>
            </a:r>
            <a:r>
              <a:rPr lang="en">
                <a:solidFill>
                  <a:schemeClr val="dk1"/>
                </a:solidFill>
              </a:rPr>
              <a:t>: use GPT-4 to logically infer the presence or absence of a class in a report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314325" y="1744075"/>
            <a:ext cx="8520600" cy="9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Given a report (#R) and a hypothesis (#H), output "Reason: {reason}. Label: {label}" where {reason} is one or two short explanation sentences and {label} is one of {definitely true, likely true, unknown, likely false, definitely false}. Be careful with tricky sentences that mention multiple findings. Remember that unknown applies when both #R and #H might be true but there is no conclusive way to know with the information provided.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296575" y="1294075"/>
            <a:ext cx="25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Prompt’s instructions: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1358525" y="2778075"/>
            <a:ext cx="14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Instructions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314325" y="3195450"/>
            <a:ext cx="245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#R: {</a:t>
            </a:r>
            <a:r>
              <a:rPr b="1" i="1" lang="en" sz="1600">
                <a:solidFill>
                  <a:schemeClr val="dk1"/>
                </a:solidFill>
              </a:rPr>
              <a:t>report</a:t>
            </a:r>
            <a:r>
              <a:rPr b="1" lang="en" sz="1600">
                <a:solidFill>
                  <a:schemeClr val="dk1"/>
                </a:solidFill>
              </a:rPr>
              <a:t>} | #H: {</a:t>
            </a:r>
            <a:r>
              <a:rPr b="1" i="1" lang="en" sz="1600">
                <a:solidFill>
                  <a:schemeClr val="dk1"/>
                </a:solidFill>
              </a:rPr>
              <a:t>fact</a:t>
            </a:r>
            <a:r>
              <a:rPr b="1" lang="en" sz="1600">
                <a:solidFill>
                  <a:schemeClr val="dk1"/>
                </a:solidFill>
              </a:rPr>
              <a:t>}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364" name="Google Shape;364;p23"/>
          <p:cNvCxnSpPr/>
          <p:nvPr/>
        </p:nvCxnSpPr>
        <p:spPr>
          <a:xfrm>
            <a:off x="2722800" y="3073675"/>
            <a:ext cx="711000" cy="66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5" name="Google Shape;365;p23"/>
          <p:cNvCxnSpPr/>
          <p:nvPr/>
        </p:nvCxnSpPr>
        <p:spPr>
          <a:xfrm flipH="1" rot="10800000">
            <a:off x="2732925" y="3293100"/>
            <a:ext cx="730200" cy="117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66" name="Google Shape;366;p23"/>
          <p:cNvCxnSpPr/>
          <p:nvPr/>
        </p:nvCxnSpPr>
        <p:spPr>
          <a:xfrm>
            <a:off x="4014270" y="3182100"/>
            <a:ext cx="573300" cy="12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67" name="Google Shape;367;p23"/>
          <p:cNvSpPr txBox="1"/>
          <p:nvPr/>
        </p:nvSpPr>
        <p:spPr>
          <a:xfrm>
            <a:off x="4685325" y="3022350"/>
            <a:ext cx="4070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Reason: {</a:t>
            </a:r>
            <a:r>
              <a:rPr b="1" i="1" lang="en" sz="1600">
                <a:solidFill>
                  <a:schemeClr val="dk1"/>
                </a:solidFill>
              </a:rPr>
              <a:t>reason</a:t>
            </a:r>
            <a:r>
              <a:rPr b="1" lang="en" sz="1600">
                <a:solidFill>
                  <a:schemeClr val="dk1"/>
                </a:solidFill>
              </a:rPr>
              <a:t>}. Label: {</a:t>
            </a:r>
            <a:r>
              <a:rPr b="1" i="1" lang="en" sz="1600">
                <a:solidFill>
                  <a:schemeClr val="dk1"/>
                </a:solidFill>
              </a:rPr>
              <a:t>label</a:t>
            </a:r>
            <a:r>
              <a:rPr b="1" lang="en" sz="1600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</a:t>
            </a:r>
            <a:r>
              <a:rPr i="1" lang="en">
                <a:solidFill>
                  <a:schemeClr val="dk1"/>
                </a:solidFill>
              </a:rPr>
              <a:t>label </a:t>
            </a:r>
            <a:r>
              <a:rPr lang="en">
                <a:solidFill>
                  <a:schemeClr val="dk1"/>
                </a:solidFill>
              </a:rPr>
              <a:t>can be one of: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Definitely true (</a:t>
            </a:r>
            <a:r>
              <a:rPr b="1" lang="en">
                <a:solidFill>
                  <a:srgbClr val="0000FF"/>
                </a:solidFill>
              </a:rPr>
              <a:t>positive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Likely true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b="1" lang="en">
                <a:solidFill>
                  <a:srgbClr val="0000FF"/>
                </a:solidFill>
              </a:rPr>
              <a:t>positive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Unknown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b="1" lang="en">
                <a:solidFill>
                  <a:srgbClr val="FF0000"/>
                </a:solidFill>
              </a:rPr>
              <a:t>negative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Likely false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b="1" lang="en">
                <a:solidFill>
                  <a:srgbClr val="FF0000"/>
                </a:solidFill>
              </a:rPr>
              <a:t>negative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Definitely false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b="1" lang="en">
                <a:solidFill>
                  <a:srgbClr val="FF0000"/>
                </a:solidFill>
              </a:rPr>
              <a:t>negative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Datasets: GPT-4 labels from MIMIC-CXR reports (2/8)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/>
        </p:nvSpPr>
        <p:spPr>
          <a:xfrm>
            <a:off x="412275" y="875625"/>
            <a:ext cx="704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Statistics: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Training set</a:t>
            </a:r>
            <a:r>
              <a:rPr lang="en" sz="1800">
                <a:solidFill>
                  <a:schemeClr val="dk1"/>
                </a:solidFill>
              </a:rPr>
              <a:t>: 229,760 image-class pairs (145,680 images)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Dev set</a:t>
            </a:r>
            <a:r>
              <a:rPr lang="en" sz="1800">
                <a:solidFill>
                  <a:schemeClr val="dk1"/>
                </a:solidFill>
              </a:rPr>
              <a:t>: 25,764 </a:t>
            </a:r>
            <a:r>
              <a:rPr lang="en" sz="1800">
                <a:solidFill>
                  <a:schemeClr val="dk1"/>
                </a:solidFill>
              </a:rPr>
              <a:t>image-class</a:t>
            </a:r>
            <a:r>
              <a:rPr lang="en" sz="1800">
                <a:solidFill>
                  <a:schemeClr val="dk1"/>
                </a:solidFill>
              </a:rPr>
              <a:t> pairs (18,070 images)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Test set</a:t>
            </a:r>
            <a:r>
              <a:rPr lang="en" sz="1800">
                <a:solidFill>
                  <a:schemeClr val="dk1"/>
                </a:solidFill>
              </a:rPr>
              <a:t>: 33,197 </a:t>
            </a:r>
            <a:r>
              <a:rPr lang="en" sz="1800">
                <a:solidFill>
                  <a:schemeClr val="dk1"/>
                </a:solidFill>
              </a:rPr>
              <a:t>image-class</a:t>
            </a:r>
            <a:r>
              <a:rPr lang="en" sz="1800">
                <a:solidFill>
                  <a:schemeClr val="dk1"/>
                </a:solidFill>
              </a:rPr>
              <a:t> pairs (21,282 images)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Datasets: GPT-4 labels from MIMIC-CXR reports (2/8)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idx="1" type="body"/>
          </p:nvPr>
        </p:nvSpPr>
        <p:spPr>
          <a:xfrm>
            <a:off x="235500" y="695275"/>
            <a:ext cx="246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Observations:</a:t>
            </a:r>
            <a:endParaRPr b="1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FF00FF"/>
                </a:solidFill>
              </a:rPr>
              <a:t>S</a:t>
            </a:r>
            <a:r>
              <a:rPr b="1" lang="en">
                <a:solidFill>
                  <a:srgbClr val="FF00FF"/>
                </a:solidFill>
              </a:rPr>
              <a:t>ignificant disagreement between GPT-4 and official public challenge labels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(macro-</a:t>
            </a:r>
            <a:r>
              <a:rPr lang="en">
                <a:solidFill>
                  <a:schemeClr val="dk1"/>
                </a:solidFill>
              </a:rPr>
              <a:t>average</a:t>
            </a:r>
            <a:r>
              <a:rPr lang="en">
                <a:solidFill>
                  <a:schemeClr val="dk1"/>
                </a:solidFill>
              </a:rPr>
              <a:t> F1= 0.685)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Manual inspection reveals </a:t>
            </a:r>
            <a:r>
              <a:rPr b="1" lang="en">
                <a:solidFill>
                  <a:srgbClr val="FF00FF"/>
                </a:solidFill>
              </a:rPr>
              <a:t>GPT-4 is generally right.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386" name="Google Shape;3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050" y="656473"/>
            <a:ext cx="4549875" cy="41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Datasets: GPT-4 labels from MIMIC-CXR reports (2/8)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/>
        </p:nvSpPr>
        <p:spPr>
          <a:xfrm>
            <a:off x="1695600" y="4035000"/>
            <a:ext cx="24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96" name="Google Shape;3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Datasets: facts extracted from MIMIC-CXR reports (3/8)</a:t>
            </a:r>
            <a:endParaRPr sz="2300"/>
          </a:p>
        </p:txBody>
      </p:sp>
      <p:pic>
        <p:nvPicPr>
          <p:cNvPr id="400" name="Google Shape;4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596475"/>
            <a:ext cx="7596298" cy="2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311700" y="695275"/>
            <a:ext cx="8520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Fact extracted from reports using ChatGPT (GPT-3.5, GPT-4) and T5, as per [1].</a:t>
            </a:r>
            <a:endParaRPr sz="1290">
              <a:solidFill>
                <a:schemeClr val="dk1"/>
              </a:solidFill>
            </a:endParaRPr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583,202 facts in total (</a:t>
            </a:r>
            <a:r>
              <a:rPr b="1" lang="en" sz="1290">
                <a:solidFill>
                  <a:srgbClr val="0000FF"/>
                </a:solidFill>
              </a:rPr>
              <a:t>positive</a:t>
            </a:r>
            <a:r>
              <a:rPr lang="en" sz="1290">
                <a:solidFill>
                  <a:schemeClr val="dk1"/>
                </a:solidFill>
              </a:rPr>
              <a:t>)</a:t>
            </a:r>
            <a:endParaRPr sz="12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/>
          <p:nvPr/>
        </p:nvSpPr>
        <p:spPr>
          <a:xfrm>
            <a:off x="559050" y="1836300"/>
            <a:ext cx="1044000" cy="8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</a:t>
            </a:r>
            <a:endParaRPr sz="1700"/>
          </a:p>
        </p:txBody>
      </p:sp>
      <p:cxnSp>
        <p:nvCxnSpPr>
          <p:cNvPr id="407" name="Google Shape;407;p27"/>
          <p:cNvCxnSpPr/>
          <p:nvPr/>
        </p:nvCxnSpPr>
        <p:spPr>
          <a:xfrm>
            <a:off x="1687925" y="2343150"/>
            <a:ext cx="11187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08" name="Google Shape;408;p27"/>
          <p:cNvSpPr txBox="1"/>
          <p:nvPr/>
        </p:nvSpPr>
        <p:spPr>
          <a:xfrm>
            <a:off x="2711966" y="1807425"/>
            <a:ext cx="116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i="1" lang="en" sz="1500">
                <a:solidFill>
                  <a:srgbClr val="0000FF"/>
                </a:solidFill>
              </a:rPr>
              <a:t>fact 1</a:t>
            </a:r>
            <a:endParaRPr i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i="1" lang="en" sz="1500">
                <a:solidFill>
                  <a:srgbClr val="0000FF"/>
                </a:solidFill>
              </a:rPr>
              <a:t>fact 2</a:t>
            </a:r>
            <a:endParaRPr i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i="1" lang="en" sz="1500">
                <a:solidFill>
                  <a:srgbClr val="0000FF"/>
                </a:solidFill>
              </a:rPr>
              <a:t>…</a:t>
            </a:r>
            <a:endParaRPr i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i="1" lang="en" sz="1500">
                <a:solidFill>
                  <a:srgbClr val="0000FF"/>
                </a:solidFill>
              </a:rPr>
              <a:t>fact N</a:t>
            </a:r>
            <a:endParaRPr i="1" sz="1500">
              <a:solidFill>
                <a:srgbClr val="0000FF"/>
              </a:solidFill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341500" y="2865725"/>
            <a:ext cx="35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i="1" lang="en">
                <a:solidFill>
                  <a:srgbClr val="FF0000"/>
                </a:solidFill>
              </a:rPr>
              <a:t>randomly sampled non-positive fact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10" name="Google Shape;4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7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Datasets: facts extracted from MIMIC-CXR reports (3/8)</a:t>
            </a:r>
            <a:endParaRPr sz="2300"/>
          </a:p>
        </p:txBody>
      </p:sp>
      <p:sp>
        <p:nvSpPr>
          <p:cNvPr id="414" name="Google Shape;414;p27"/>
          <p:cNvSpPr txBox="1"/>
          <p:nvPr>
            <p:ph idx="1" type="body"/>
          </p:nvPr>
        </p:nvSpPr>
        <p:spPr>
          <a:xfrm>
            <a:off x="311700" y="695275"/>
            <a:ext cx="8520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Fact extracted from reports using ChatGPT (GPT-3.5, GPT-4) and T5, as per [1].</a:t>
            </a:r>
            <a:endParaRPr sz="1290">
              <a:solidFill>
                <a:schemeClr val="dk1"/>
              </a:solidFill>
            </a:endParaRPr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583,202 facts in total (</a:t>
            </a:r>
            <a:r>
              <a:rPr b="1" lang="en" sz="1290">
                <a:solidFill>
                  <a:srgbClr val="0000FF"/>
                </a:solidFill>
              </a:rPr>
              <a:t>positive</a:t>
            </a:r>
            <a:r>
              <a:rPr lang="en" sz="1290">
                <a:solidFill>
                  <a:schemeClr val="dk1"/>
                </a:solidFill>
              </a:rPr>
              <a:t>)</a:t>
            </a:r>
            <a:endParaRPr sz="1290">
              <a:solidFill>
                <a:schemeClr val="dk1"/>
              </a:solidFill>
            </a:endParaRPr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Random negative sampling + </a:t>
            </a:r>
            <a:r>
              <a:rPr lang="en" sz="1290">
                <a:solidFill>
                  <a:schemeClr val="dk1"/>
                </a:solidFill>
              </a:rPr>
              <a:t>lightweight</a:t>
            </a:r>
            <a:r>
              <a:rPr lang="en" sz="1290">
                <a:solidFill>
                  <a:schemeClr val="dk1"/>
                </a:solidFill>
              </a:rPr>
              <a:t> Natural Language Inference (</a:t>
            </a:r>
            <a:r>
              <a:rPr b="1" lang="en" sz="1290">
                <a:solidFill>
                  <a:schemeClr val="dk1"/>
                </a:solidFill>
              </a:rPr>
              <a:t>NLI</a:t>
            </a:r>
            <a:r>
              <a:rPr lang="en" sz="1290">
                <a:solidFill>
                  <a:schemeClr val="dk1"/>
                </a:solidFill>
              </a:rPr>
              <a:t>) model to find </a:t>
            </a:r>
            <a:r>
              <a:rPr b="1" lang="en" sz="1290">
                <a:solidFill>
                  <a:srgbClr val="FF0000"/>
                </a:solidFill>
              </a:rPr>
              <a:t>negative </a:t>
            </a:r>
            <a:r>
              <a:rPr lang="en" sz="1290">
                <a:solidFill>
                  <a:schemeClr val="dk1"/>
                </a:solidFill>
              </a:rPr>
              <a:t>facts per report. Only keep fact if it is NOT entailed by the report’s facts.</a:t>
            </a:r>
            <a:endParaRPr sz="1290">
              <a:solidFill>
                <a:schemeClr val="dk1"/>
              </a:solidFill>
            </a:endParaRPr>
          </a:p>
          <a:p>
            <a:pPr indent="-3105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Char char="●"/>
            </a:pPr>
            <a:r>
              <a:rPr lang="en" sz="1290">
                <a:solidFill>
                  <a:schemeClr val="dk1"/>
                </a:solidFill>
              </a:rPr>
              <a:t>~500 negative facts per report</a:t>
            </a:r>
            <a:endParaRPr sz="1290">
              <a:solidFill>
                <a:schemeClr val="dk1"/>
              </a:solidFill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1801800" y="1776600"/>
            <a:ext cx="8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Fact extraction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6" name="Google Shape;416;p27"/>
          <p:cNvSpPr/>
          <p:nvPr/>
        </p:nvSpPr>
        <p:spPr>
          <a:xfrm rot="-5400000">
            <a:off x="4422212" y="1878925"/>
            <a:ext cx="796450" cy="1043925"/>
          </a:xfrm>
          <a:prstGeom prst="flowChartManualOperation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 txBox="1"/>
          <p:nvPr/>
        </p:nvSpPr>
        <p:spPr>
          <a:xfrm>
            <a:off x="4238088" y="2081788"/>
            <a:ext cx="93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CXR Fact Encoder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18" name="Google Shape;4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887" y="2359431"/>
            <a:ext cx="200450" cy="23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27"/>
          <p:cNvCxnSpPr/>
          <p:nvPr/>
        </p:nvCxnSpPr>
        <p:spPr>
          <a:xfrm>
            <a:off x="3847671" y="2042800"/>
            <a:ext cx="361200" cy="1431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0" name="Google Shape;420;p27"/>
          <p:cNvCxnSpPr/>
          <p:nvPr/>
        </p:nvCxnSpPr>
        <p:spPr>
          <a:xfrm>
            <a:off x="3862865" y="2266888"/>
            <a:ext cx="359400" cy="107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1" name="Google Shape;421;p27"/>
          <p:cNvCxnSpPr/>
          <p:nvPr/>
        </p:nvCxnSpPr>
        <p:spPr>
          <a:xfrm flipH="1" rot="10800000">
            <a:off x="3873114" y="2547150"/>
            <a:ext cx="336000" cy="168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2" name="Google Shape;422;p27"/>
          <p:cNvCxnSpPr/>
          <p:nvPr/>
        </p:nvCxnSpPr>
        <p:spPr>
          <a:xfrm flipH="1" rot="10800000">
            <a:off x="3810825" y="2677950"/>
            <a:ext cx="408300" cy="342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3" name="Google Shape;423;p27"/>
          <p:cNvCxnSpPr/>
          <p:nvPr/>
        </p:nvCxnSpPr>
        <p:spPr>
          <a:xfrm flipH="1" rot="10800000">
            <a:off x="5403050" y="2061446"/>
            <a:ext cx="305100" cy="152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4" name="Google Shape;424;p27"/>
          <p:cNvCxnSpPr/>
          <p:nvPr/>
        </p:nvCxnSpPr>
        <p:spPr>
          <a:xfrm flipH="1" rot="10800000">
            <a:off x="5403050" y="2290091"/>
            <a:ext cx="292500" cy="825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5" name="Google Shape;425;p27"/>
          <p:cNvCxnSpPr/>
          <p:nvPr/>
        </p:nvCxnSpPr>
        <p:spPr>
          <a:xfrm>
            <a:off x="5415715" y="2493319"/>
            <a:ext cx="284100" cy="951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6" name="Google Shape;426;p27"/>
          <p:cNvCxnSpPr/>
          <p:nvPr/>
        </p:nvCxnSpPr>
        <p:spPr>
          <a:xfrm>
            <a:off x="5403050" y="2658745"/>
            <a:ext cx="313800" cy="323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27" name="Google Shape;427;p27"/>
          <p:cNvSpPr/>
          <p:nvPr/>
        </p:nvSpPr>
        <p:spPr>
          <a:xfrm>
            <a:off x="5756200" y="2054600"/>
            <a:ext cx="579000" cy="81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7"/>
          <p:cNvSpPr/>
          <p:nvPr/>
        </p:nvSpPr>
        <p:spPr>
          <a:xfrm>
            <a:off x="5756200" y="2283200"/>
            <a:ext cx="579000" cy="81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7"/>
          <p:cNvSpPr/>
          <p:nvPr/>
        </p:nvSpPr>
        <p:spPr>
          <a:xfrm>
            <a:off x="5756200" y="2511800"/>
            <a:ext cx="579000" cy="81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"/>
          <p:cNvSpPr/>
          <p:nvPr/>
        </p:nvSpPr>
        <p:spPr>
          <a:xfrm>
            <a:off x="5756200" y="2892800"/>
            <a:ext cx="579000" cy="81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27"/>
          <p:cNvCxnSpPr/>
          <p:nvPr/>
        </p:nvCxnSpPr>
        <p:spPr>
          <a:xfrm>
            <a:off x="6439300" y="1958300"/>
            <a:ext cx="0" cy="11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27"/>
          <p:cNvCxnSpPr/>
          <p:nvPr/>
        </p:nvCxnSpPr>
        <p:spPr>
          <a:xfrm>
            <a:off x="6337975" y="1958300"/>
            <a:ext cx="1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27"/>
          <p:cNvCxnSpPr/>
          <p:nvPr/>
        </p:nvCxnSpPr>
        <p:spPr>
          <a:xfrm>
            <a:off x="6353175" y="3065825"/>
            <a:ext cx="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7"/>
          <p:cNvCxnSpPr/>
          <p:nvPr/>
        </p:nvCxnSpPr>
        <p:spPr>
          <a:xfrm>
            <a:off x="6444575" y="2519725"/>
            <a:ext cx="4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7"/>
          <p:cNvCxnSpPr/>
          <p:nvPr/>
        </p:nvCxnSpPr>
        <p:spPr>
          <a:xfrm>
            <a:off x="6910775" y="2519725"/>
            <a:ext cx="0" cy="7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27"/>
          <p:cNvSpPr/>
          <p:nvPr/>
        </p:nvSpPr>
        <p:spPr>
          <a:xfrm>
            <a:off x="4815050" y="3651950"/>
            <a:ext cx="445800" cy="81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5283383" y="3651950"/>
            <a:ext cx="445800" cy="81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5751716" y="3651950"/>
            <a:ext cx="445800" cy="81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6220049" y="3651950"/>
            <a:ext cx="445800" cy="81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6685683" y="3651950"/>
            <a:ext cx="445800" cy="81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7151318" y="3651950"/>
            <a:ext cx="445800" cy="81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5481550" y="3920000"/>
            <a:ext cx="1416900" cy="81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783950" y="4185350"/>
            <a:ext cx="812100" cy="81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5995475" y="4450700"/>
            <a:ext cx="361200" cy="81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6116975" y="4742500"/>
            <a:ext cx="140100" cy="6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446" name="Google Shape;446;p27"/>
          <p:cNvCxnSpPr/>
          <p:nvPr/>
        </p:nvCxnSpPr>
        <p:spPr>
          <a:xfrm>
            <a:off x="6176075" y="3748025"/>
            <a:ext cx="0" cy="141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47" name="Google Shape;447;p27"/>
          <p:cNvCxnSpPr/>
          <p:nvPr/>
        </p:nvCxnSpPr>
        <p:spPr>
          <a:xfrm>
            <a:off x="6176075" y="4022225"/>
            <a:ext cx="0" cy="141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48" name="Google Shape;448;p27"/>
          <p:cNvCxnSpPr/>
          <p:nvPr/>
        </p:nvCxnSpPr>
        <p:spPr>
          <a:xfrm>
            <a:off x="6176075" y="4287575"/>
            <a:ext cx="0" cy="141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49" name="Google Shape;449;p27"/>
          <p:cNvCxnSpPr/>
          <p:nvPr/>
        </p:nvCxnSpPr>
        <p:spPr>
          <a:xfrm>
            <a:off x="6176075" y="4566150"/>
            <a:ext cx="0" cy="141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50" name="Google Shape;450;p27"/>
          <p:cNvSpPr txBox="1"/>
          <p:nvPr/>
        </p:nvSpPr>
        <p:spPr>
          <a:xfrm>
            <a:off x="4906638" y="3292125"/>
            <a:ext cx="4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neg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5285917" y="3278025"/>
            <a:ext cx="57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most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sim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2" name="Google Shape;452;p27"/>
          <p:cNvSpPr txBox="1"/>
          <p:nvPr/>
        </p:nvSpPr>
        <p:spPr>
          <a:xfrm>
            <a:off x="5758624" y="3278025"/>
            <a:ext cx="85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query *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most sim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6292018" y="3278025"/>
            <a:ext cx="4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least sim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4" name="Google Shape;454;p27"/>
          <p:cNvSpPr txBox="1"/>
          <p:nvPr/>
        </p:nvSpPr>
        <p:spPr>
          <a:xfrm>
            <a:off x="6749218" y="3278025"/>
            <a:ext cx="4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avg pool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5" name="Google Shape;455;p27"/>
          <p:cNvSpPr txBox="1"/>
          <p:nvPr/>
        </p:nvSpPr>
        <p:spPr>
          <a:xfrm>
            <a:off x="7151305" y="3278025"/>
            <a:ext cx="4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max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pool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6" name="Google Shape;456;p27"/>
          <p:cNvSpPr txBox="1"/>
          <p:nvPr/>
        </p:nvSpPr>
        <p:spPr>
          <a:xfrm>
            <a:off x="3714308" y="3512000"/>
            <a:ext cx="116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Concatenation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7" name="Google Shape;457;p27"/>
          <p:cNvSpPr txBox="1"/>
          <p:nvPr/>
        </p:nvSpPr>
        <p:spPr>
          <a:xfrm>
            <a:off x="4933499" y="4077200"/>
            <a:ext cx="12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MLP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3459656" y="4455500"/>
            <a:ext cx="26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3-class softmax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(entailment, contradiction, or neutral)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311700" y="1152475"/>
            <a:ext cx="85206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8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Datasets: Chest ImaGenome bounding boxes (4/8)</a:t>
            </a:r>
            <a:endParaRPr sz="2000"/>
          </a:p>
        </p:txBody>
      </p:sp>
      <p:pic>
        <p:nvPicPr>
          <p:cNvPr id="468" name="Google Shape;4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847676"/>
            <a:ext cx="3676527" cy="17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049" y="916012"/>
            <a:ext cx="4673449" cy="3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8"/>
          <p:cNvSpPr txBox="1"/>
          <p:nvPr/>
        </p:nvSpPr>
        <p:spPr>
          <a:xfrm>
            <a:off x="235500" y="2778425"/>
            <a:ext cx="36765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5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0"/>
              <a:buChar char="●"/>
            </a:pPr>
            <a:r>
              <a:rPr lang="en" sz="1590">
                <a:solidFill>
                  <a:schemeClr val="dk1"/>
                </a:solidFill>
              </a:rPr>
              <a:t>242,072 frontal images from MIMIC-CXR</a:t>
            </a:r>
            <a:endParaRPr sz="1590">
              <a:solidFill>
                <a:schemeClr val="dk1"/>
              </a:solidFill>
            </a:endParaRPr>
          </a:p>
          <a:p>
            <a:pPr indent="-3295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0"/>
              <a:buChar char="●"/>
            </a:pPr>
            <a:r>
              <a:rPr lang="en" sz="1590">
                <a:solidFill>
                  <a:schemeClr val="dk1"/>
                </a:solidFill>
              </a:rPr>
              <a:t>36 bounding box classes</a:t>
            </a:r>
            <a:endParaRPr sz="2100">
              <a:solidFill>
                <a:srgbClr val="11344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9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Datasets: VinDR-CXR (5/8)</a:t>
            </a:r>
            <a:endParaRPr sz="2000"/>
          </a:p>
        </p:txBody>
      </p:sp>
      <p:pic>
        <p:nvPicPr>
          <p:cNvPr id="479" name="Google Shape;4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47676"/>
            <a:ext cx="4231049" cy="22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925" y="717650"/>
            <a:ext cx="4157000" cy="32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9"/>
          <p:cNvSpPr txBox="1"/>
          <p:nvPr/>
        </p:nvSpPr>
        <p:spPr>
          <a:xfrm>
            <a:off x="184950" y="3176750"/>
            <a:ext cx="423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18,000 images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22 localized classes with bounding boxes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6 global classes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0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Datasets: CheXpert (6/8)</a:t>
            </a:r>
            <a:endParaRPr sz="2000"/>
          </a:p>
        </p:txBody>
      </p:sp>
      <p:pic>
        <p:nvPicPr>
          <p:cNvPr id="490" name="Google Shape;4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175" y="760624"/>
            <a:ext cx="3524051" cy="3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600" y="775050"/>
            <a:ext cx="3965124" cy="17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0"/>
          <p:cNvSpPr txBox="1"/>
          <p:nvPr/>
        </p:nvSpPr>
        <p:spPr>
          <a:xfrm>
            <a:off x="641750" y="2732525"/>
            <a:ext cx="4985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224,316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14 classes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950" y="1354250"/>
            <a:ext cx="4404676" cy="28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00" y="1175748"/>
            <a:ext cx="3931601" cy="16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1"/>
          <p:cNvSpPr txBox="1"/>
          <p:nvPr/>
        </p:nvSpPr>
        <p:spPr>
          <a:xfrm>
            <a:off x="358050" y="3008000"/>
            <a:ext cx="38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902 images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10 classes with segmentation masks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03" name="Google Shape;503;p31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Datasets: CheXlocalize (</a:t>
            </a:r>
            <a:r>
              <a:rPr lang="en"/>
              <a:t>7/8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/>
              <a:t>Motivation: open-vocabulary classification and visual grounding of facts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227875" y="3583688"/>
            <a:ext cx="311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“cardiac silhouette is enlarged”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44" y="1626185"/>
            <a:ext cx="1757350" cy="1447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>
            <a:off x="2181575" y="2296800"/>
            <a:ext cx="1165800" cy="3345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1" name="Google Shape;71;p14"/>
          <p:cNvCxnSpPr/>
          <p:nvPr/>
        </p:nvCxnSpPr>
        <p:spPr>
          <a:xfrm flipH="1" rot="10800000">
            <a:off x="2293425" y="2894800"/>
            <a:ext cx="1064100" cy="749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2" name="Google Shape;72;p14"/>
          <p:cNvSpPr/>
          <p:nvPr/>
        </p:nvSpPr>
        <p:spPr>
          <a:xfrm>
            <a:off x="3434350" y="2133150"/>
            <a:ext cx="2006400" cy="11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Multi</a:t>
            </a:r>
            <a:r>
              <a:rPr lang="en" sz="1700"/>
              <a:t>-</a:t>
            </a:r>
            <a:r>
              <a:rPr lang="en" sz="1700"/>
              <a:t>modal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Vision-Language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</a:t>
            </a:r>
            <a:endParaRPr sz="1700"/>
          </a:p>
        </p:txBody>
      </p:sp>
      <p:cxnSp>
        <p:nvCxnSpPr>
          <p:cNvPr id="73" name="Google Shape;73;p14"/>
          <p:cNvCxnSpPr/>
          <p:nvPr/>
        </p:nvCxnSpPr>
        <p:spPr>
          <a:xfrm flipH="1" rot="10800000">
            <a:off x="5496450" y="2398125"/>
            <a:ext cx="890700" cy="242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4" name="Google Shape;74;p14"/>
          <p:cNvCxnSpPr/>
          <p:nvPr/>
        </p:nvCxnSpPr>
        <p:spPr>
          <a:xfrm>
            <a:off x="5480050" y="2965575"/>
            <a:ext cx="1408500" cy="7395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5" name="Google Shape;75;p14"/>
          <p:cNvSpPr txBox="1"/>
          <p:nvPr/>
        </p:nvSpPr>
        <p:spPr>
          <a:xfrm>
            <a:off x="3121650" y="3792300"/>
            <a:ext cx="384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</a:rPr>
              <a:t>Objective </a:t>
            </a:r>
            <a:r>
              <a:rPr b="1" lang="en" sz="1700" u="sng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: If the fact is true, find the regions in the image where the fact is present (</a:t>
            </a:r>
            <a:r>
              <a:rPr b="1" lang="en" sz="1700">
                <a:solidFill>
                  <a:schemeClr val="dk1"/>
                </a:solidFill>
              </a:rPr>
              <a:t>Visual Grounding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844" y="3266560"/>
            <a:ext cx="1757350" cy="144778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810575" y="3899950"/>
            <a:ext cx="587700" cy="4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94300" y="1215150"/>
            <a:ext cx="8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Image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22150" y="3200850"/>
            <a:ext cx="7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6442850" y="1577375"/>
            <a:ext cx="2325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</a:rPr>
              <a:t>Objective</a:t>
            </a:r>
            <a:r>
              <a:rPr b="1" lang="en" sz="1700" u="sng">
                <a:solidFill>
                  <a:schemeClr val="dk1"/>
                </a:solidFill>
              </a:rPr>
              <a:t> 1</a:t>
            </a:r>
            <a:r>
              <a:rPr lang="en" sz="1700">
                <a:solidFill>
                  <a:schemeClr val="dk1"/>
                </a:solidFill>
              </a:rPr>
              <a:t>: </a:t>
            </a:r>
            <a:r>
              <a:rPr lang="en" sz="1700">
                <a:solidFill>
                  <a:schemeClr val="dk1"/>
                </a:solidFill>
              </a:rPr>
              <a:t>Is the fact present or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absent in this image?</a:t>
            </a:r>
            <a:r>
              <a:rPr lang="en" sz="1700">
                <a:solidFill>
                  <a:schemeClr val="dk1"/>
                </a:solidFill>
              </a:rPr>
              <a:t> (</a:t>
            </a:r>
            <a:r>
              <a:rPr b="1" lang="en" sz="1700">
                <a:solidFill>
                  <a:schemeClr val="dk1"/>
                </a:solidFill>
              </a:rPr>
              <a:t>Binary </a:t>
            </a:r>
            <a:r>
              <a:rPr b="1" lang="en" sz="1700">
                <a:solidFill>
                  <a:schemeClr val="dk1"/>
                </a:solidFill>
              </a:rPr>
              <a:t>classification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2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Datasets: IU X-ray (8/8)</a:t>
            </a:r>
            <a:endParaRPr/>
          </a:p>
        </p:txBody>
      </p:sp>
      <p:pic>
        <p:nvPicPr>
          <p:cNvPr id="512" name="Google Shape;5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100" y="1436775"/>
            <a:ext cx="5558799" cy="20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2"/>
          <p:cNvSpPr txBox="1"/>
          <p:nvPr/>
        </p:nvSpPr>
        <p:spPr>
          <a:xfrm>
            <a:off x="196500" y="1269325"/>
            <a:ext cx="324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7470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3955 reports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2331 unique tags manually &amp; automatically annotated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Tags converted to facts using GPT-4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 txBox="1"/>
          <p:nvPr>
            <p:ph idx="1" type="body"/>
          </p:nvPr>
        </p:nvSpPr>
        <p:spPr>
          <a:xfrm>
            <a:off x="266825" y="766750"/>
            <a:ext cx="17328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Ensemble of 21 models achieves ~0.74 AP on GPT-4 labels (average of all 45 classes)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3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with GPT-4 labels (test set)</a:t>
            </a:r>
            <a:endParaRPr/>
          </a:p>
        </p:txBody>
      </p:sp>
      <p:pic>
        <p:nvPicPr>
          <p:cNvPr id="523" name="Google Shape;5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300" y="699300"/>
            <a:ext cx="6331925" cy="42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3"/>
          <p:cNvSpPr/>
          <p:nvPr/>
        </p:nvSpPr>
        <p:spPr>
          <a:xfrm>
            <a:off x="2046063" y="4835575"/>
            <a:ext cx="64164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4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in Task 3: Official vs. GPT-4</a:t>
            </a:r>
            <a:endParaRPr/>
          </a:p>
        </p:txBody>
      </p:sp>
      <p:pic>
        <p:nvPicPr>
          <p:cNvPr id="533" name="Google Shape;5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02" y="963625"/>
            <a:ext cx="4419897" cy="16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4"/>
          <p:cNvSpPr/>
          <p:nvPr/>
        </p:nvSpPr>
        <p:spPr>
          <a:xfrm>
            <a:off x="137550" y="1487526"/>
            <a:ext cx="4420200" cy="20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00" y="2631500"/>
            <a:ext cx="4042104" cy="13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750" y="963625"/>
            <a:ext cx="3890125" cy="40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4"/>
          <p:cNvSpPr txBox="1"/>
          <p:nvPr/>
        </p:nvSpPr>
        <p:spPr>
          <a:xfrm>
            <a:off x="137550" y="6235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Official results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38" name="Google Shape;538;p34"/>
          <p:cNvSpPr txBox="1"/>
          <p:nvPr/>
        </p:nvSpPr>
        <p:spPr>
          <a:xfrm>
            <a:off x="4905350" y="6235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GPT-4 results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1540450" y="4002725"/>
            <a:ext cx="32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NOTE</a:t>
            </a:r>
            <a:r>
              <a:rPr lang="en">
                <a:solidFill>
                  <a:schemeClr val="dk1"/>
                </a:solidFill>
              </a:rPr>
              <a:t>: my best class according to the challenge (“hilum”) is my worst class according to GPT-4 (“hilar abnormalities seen”) !!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40" name="Google Shape;540;p34"/>
          <p:cNvCxnSpPr/>
          <p:nvPr/>
        </p:nvCxnSpPr>
        <p:spPr>
          <a:xfrm>
            <a:off x="626575" y="3309875"/>
            <a:ext cx="876600" cy="80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1" name="Google Shape;541;p34"/>
          <p:cNvSpPr/>
          <p:nvPr/>
        </p:nvSpPr>
        <p:spPr>
          <a:xfrm>
            <a:off x="1386825" y="3158150"/>
            <a:ext cx="655800" cy="20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4"/>
          <p:cNvSpPr/>
          <p:nvPr/>
        </p:nvSpPr>
        <p:spPr>
          <a:xfrm>
            <a:off x="7515525" y="3496250"/>
            <a:ext cx="410700" cy="20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34"/>
          <p:cNvCxnSpPr/>
          <p:nvPr/>
        </p:nvCxnSpPr>
        <p:spPr>
          <a:xfrm flipH="1">
            <a:off x="4706425" y="3699350"/>
            <a:ext cx="1075800" cy="4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4" name="Google Shape;544;p34"/>
          <p:cNvCxnSpPr/>
          <p:nvPr/>
        </p:nvCxnSpPr>
        <p:spPr>
          <a:xfrm>
            <a:off x="230225" y="3318312"/>
            <a:ext cx="36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4"/>
          <p:cNvCxnSpPr/>
          <p:nvPr/>
        </p:nvCxnSpPr>
        <p:spPr>
          <a:xfrm>
            <a:off x="4878425" y="3666962"/>
            <a:ext cx="1075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5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in Task 1: Official vs. GPT-4</a:t>
            </a:r>
            <a:endParaRPr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100" y="1000075"/>
            <a:ext cx="4294624" cy="357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00" y="1064450"/>
            <a:ext cx="4454051" cy="236319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5"/>
          <p:cNvSpPr/>
          <p:nvPr/>
        </p:nvSpPr>
        <p:spPr>
          <a:xfrm>
            <a:off x="60800" y="2759125"/>
            <a:ext cx="4587300" cy="11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"/>
          <p:cNvSpPr txBox="1"/>
          <p:nvPr/>
        </p:nvSpPr>
        <p:spPr>
          <a:xfrm>
            <a:off x="137550" y="6235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Official results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9" name="Google Shape;559;p35"/>
          <p:cNvSpPr txBox="1"/>
          <p:nvPr/>
        </p:nvSpPr>
        <p:spPr>
          <a:xfrm>
            <a:off x="4905350" y="6235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GPT-4 results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6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in Task 2: Official vs. GPT-4</a:t>
            </a:r>
            <a:endParaRPr/>
          </a:p>
        </p:txBody>
      </p:sp>
      <p:pic>
        <p:nvPicPr>
          <p:cNvPr id="569" name="Google Shape;5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00" y="1229950"/>
            <a:ext cx="4598226" cy="21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167" y="1164900"/>
            <a:ext cx="4164133" cy="26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6"/>
          <p:cNvSpPr/>
          <p:nvPr/>
        </p:nvSpPr>
        <p:spPr>
          <a:xfrm>
            <a:off x="125763" y="2571750"/>
            <a:ext cx="4587300" cy="11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6"/>
          <p:cNvSpPr txBox="1"/>
          <p:nvPr/>
        </p:nvSpPr>
        <p:spPr>
          <a:xfrm>
            <a:off x="137550" y="7759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Official results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73" name="Google Shape;573;p36"/>
          <p:cNvSpPr txBox="1"/>
          <p:nvPr/>
        </p:nvSpPr>
        <p:spPr>
          <a:xfrm>
            <a:off x="4905350" y="775950"/>
            <a:ext cx="205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GPT-4 results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"/>
          <p:cNvSpPr txBox="1"/>
          <p:nvPr>
            <p:ph idx="1" type="body"/>
          </p:nvPr>
        </p:nvSpPr>
        <p:spPr>
          <a:xfrm>
            <a:off x="372500" y="863550"/>
            <a:ext cx="83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Conclusions</a:t>
            </a:r>
            <a:endParaRPr b="1"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0000FF"/>
                </a:solidFill>
              </a:rPr>
              <a:t>Relatively good performance</a:t>
            </a:r>
            <a:r>
              <a:rPr lang="en">
                <a:solidFill>
                  <a:schemeClr val="dk1"/>
                </a:solidFill>
              </a:rPr>
              <a:t> according to </a:t>
            </a:r>
            <a:r>
              <a:rPr b="1" lang="en">
                <a:solidFill>
                  <a:srgbClr val="0000FF"/>
                </a:solidFill>
              </a:rPr>
              <a:t>GPT-4 labels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FF0000"/>
                </a:solidFill>
              </a:rPr>
              <a:t>Discrepancy between GPT-4 and official noisy labels</a:t>
            </a:r>
            <a:r>
              <a:rPr lang="en">
                <a:solidFill>
                  <a:schemeClr val="dk1"/>
                </a:solidFill>
              </a:rPr>
              <a:t> (Tasks 1 &amp; 3). Manual inspection suggests GPT-4 is generally right.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rgbClr val="FF0000"/>
                </a:solidFill>
              </a:rPr>
              <a:t>Discrepancy between GPT-4 and manually-annotated labels</a:t>
            </a:r>
            <a:r>
              <a:rPr lang="en">
                <a:solidFill>
                  <a:schemeClr val="dk1"/>
                </a:solidFill>
              </a:rPr>
              <a:t> (Task 2). Looking forward to the release of these gold labels by the organizers to be able to perform a more detailed error analysis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Perform detailed error analysis (of GPT-4 and the fact classification model)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Use multiple views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Improve the visual grounding architecture (Ideas: SAM, U-NET, YOLOv8, DETR, etc.)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Include more datasets for visual grounding (object detection, segmentation)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7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 &amp; Future Work</a:t>
            </a:r>
            <a:endParaRPr/>
          </a:p>
        </p:txBody>
      </p:sp>
      <p:pic>
        <p:nvPicPr>
          <p:cNvPr id="583" name="Google Shape;5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071" y="2425971"/>
            <a:ext cx="291550" cy="2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641" y="4007625"/>
            <a:ext cx="1469071" cy="5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75" y="2210325"/>
            <a:ext cx="2446142" cy="8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8"/>
          <p:cNvSpPr txBox="1"/>
          <p:nvPr>
            <p:ph type="title"/>
          </p:nvPr>
        </p:nvSpPr>
        <p:spPr>
          <a:xfrm>
            <a:off x="196500" y="50763"/>
            <a:ext cx="75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Acknowledgements</a:t>
            </a:r>
            <a:endParaRPr/>
          </a:p>
        </p:txBody>
      </p:sp>
      <p:pic>
        <p:nvPicPr>
          <p:cNvPr id="594" name="Google Shape;59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5675" y="3107017"/>
            <a:ext cx="1166650" cy="116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300" y="824125"/>
            <a:ext cx="864830" cy="11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2975" y="824125"/>
            <a:ext cx="1166650" cy="11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4134" y="3107025"/>
            <a:ext cx="1166641" cy="116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94675" y="678250"/>
            <a:ext cx="3624300" cy="17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8"/>
          <p:cNvSpPr txBox="1"/>
          <p:nvPr/>
        </p:nvSpPr>
        <p:spPr>
          <a:xfrm>
            <a:off x="1049125" y="1910650"/>
            <a:ext cx="132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Denis Parra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PUC Chile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2542550" y="1910650"/>
            <a:ext cx="132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Álvaro Soto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PUC Chile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5621125" y="4196650"/>
            <a:ext cx="132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René Vidal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UPenn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7297525" y="4196650"/>
            <a:ext cx="132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Yuyan Ge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UPenn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03" name="Google Shape;603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5600" y="2677700"/>
            <a:ext cx="5051140" cy="1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 txBox="1"/>
          <p:nvPr>
            <p:ph type="ctrTitle"/>
          </p:nvPr>
        </p:nvSpPr>
        <p:spPr>
          <a:xfrm>
            <a:off x="2433675" y="955026"/>
            <a:ext cx="42306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00"/>
              <a:t>Thank you!</a:t>
            </a:r>
            <a:endParaRPr b="1" sz="3700"/>
          </a:p>
        </p:txBody>
      </p:sp>
      <p:pic>
        <p:nvPicPr>
          <p:cNvPr id="609" name="Google Shape;6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00" y="210838"/>
            <a:ext cx="174130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008" y="210850"/>
            <a:ext cx="1258592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4150" y="210848"/>
            <a:ext cx="870850" cy="7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 txBox="1"/>
          <p:nvPr>
            <p:ph idx="1" type="subTitle"/>
          </p:nvPr>
        </p:nvSpPr>
        <p:spPr>
          <a:xfrm>
            <a:off x="331500" y="3987700"/>
            <a:ext cx="859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Code is available at </a:t>
            </a:r>
            <a:r>
              <a:rPr i="1" lang="en" sz="1800">
                <a:solidFill>
                  <a:schemeClr val="dk1"/>
                </a:solidFill>
              </a:rPr>
              <a:t>https://github.com/PabloMessina/MedVQA/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discussion, please feel free to reach out to Pablo Messina at pamessina@uc.cl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3" name="Google Shape;6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600" y="277638"/>
            <a:ext cx="1689875" cy="6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2475" y="210850"/>
            <a:ext cx="2394650" cy="8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9"/>
          <p:cNvSpPr/>
          <p:nvPr/>
        </p:nvSpPr>
        <p:spPr>
          <a:xfrm>
            <a:off x="-75" y="4878350"/>
            <a:ext cx="9144000" cy="265500"/>
          </a:xfrm>
          <a:prstGeom prst="rect">
            <a:avLst/>
          </a:prstGeom>
          <a:solidFill>
            <a:srgbClr val="468160"/>
          </a:solidFill>
          <a:ln cap="flat" cmpd="sng" w="9525">
            <a:solidFill>
              <a:srgbClr val="4681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8375" y="2194275"/>
            <a:ext cx="1639025" cy="1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62475" y="3217012"/>
            <a:ext cx="23982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“</a:t>
            </a:r>
            <a:r>
              <a:rPr i="1" lang="en" sz="1300">
                <a:solidFill>
                  <a:schemeClr val="dk1"/>
                </a:solidFill>
              </a:rPr>
              <a:t>cardiac silhouette is enlarged</a:t>
            </a:r>
            <a:r>
              <a:rPr i="1" lang="en" sz="1300">
                <a:solidFill>
                  <a:schemeClr val="dk1"/>
                </a:solidFill>
              </a:rPr>
              <a:t>”</a:t>
            </a:r>
            <a:endParaRPr i="1" sz="1300">
              <a:solidFill>
                <a:schemeClr val="dk1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0" y="1552262"/>
            <a:ext cx="1701799" cy="131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5"/>
          <p:cNvCxnSpPr/>
          <p:nvPr/>
        </p:nvCxnSpPr>
        <p:spPr>
          <a:xfrm>
            <a:off x="2091775" y="2230925"/>
            <a:ext cx="6606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" name="Google Shape;91;p15"/>
          <p:cNvCxnSpPr/>
          <p:nvPr/>
        </p:nvCxnSpPr>
        <p:spPr>
          <a:xfrm>
            <a:off x="2282352" y="3396919"/>
            <a:ext cx="468600" cy="81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" name="Google Shape;92;p15"/>
          <p:cNvCxnSpPr/>
          <p:nvPr/>
        </p:nvCxnSpPr>
        <p:spPr>
          <a:xfrm>
            <a:off x="3949488" y="2207325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" name="Google Shape;93;p15"/>
          <p:cNvCxnSpPr/>
          <p:nvPr/>
        </p:nvCxnSpPr>
        <p:spPr>
          <a:xfrm>
            <a:off x="3908850" y="3459150"/>
            <a:ext cx="470700" cy="9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875" y="1689525"/>
            <a:ext cx="1157700" cy="11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127" y="1694630"/>
            <a:ext cx="1168574" cy="1147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5"/>
          <p:cNvCxnSpPr/>
          <p:nvPr/>
        </p:nvCxnSpPr>
        <p:spPr>
          <a:xfrm>
            <a:off x="5716088" y="2207325"/>
            <a:ext cx="6585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5638725" y="1128175"/>
            <a:ext cx="8406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1005">
                <a:solidFill>
                  <a:schemeClr val="dk1"/>
                </a:solidFill>
              </a:rPr>
              <a:t>Add 2D Positional Encoding (Optional)</a:t>
            </a:r>
            <a:endParaRPr sz="1005">
              <a:solidFill>
                <a:schemeClr val="dk1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454125" y="3418200"/>
            <a:ext cx="1091400" cy="90900"/>
          </a:xfrm>
          <a:prstGeom prst="rect">
            <a:avLst/>
          </a:prstGeom>
          <a:solidFill>
            <a:srgbClr val="569CD6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377925" y="3549326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Fact embedding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7495500" y="3198700"/>
            <a:ext cx="1091400" cy="909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416150" y="3308351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Local image feature vector at position (i, j)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6929988" y="2522450"/>
            <a:ext cx="586200" cy="5751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150950" y="2812475"/>
            <a:ext cx="17019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Local image features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6012150" y="3396925"/>
            <a:ext cx="1091400" cy="909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5935950" y="3516264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Global image feature vector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5633563" y="2672600"/>
            <a:ext cx="553800" cy="6237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/>
              <a:t>Model Architecture: Input Encoding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2926137" y="1685363"/>
            <a:ext cx="796450" cy="1043925"/>
          </a:xfrm>
          <a:prstGeom prst="flowChartManualOperation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2742013" y="1888225"/>
            <a:ext cx="93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Image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Encoder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4950" y="2111903"/>
            <a:ext cx="238025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 rot="-5400000">
            <a:off x="2935062" y="2879013"/>
            <a:ext cx="796450" cy="1043925"/>
          </a:xfrm>
          <a:prstGeom prst="flowChartManualOperation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750938" y="3081875"/>
            <a:ext cx="93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CXR Fact Encoder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3737" y="3359518"/>
            <a:ext cx="200450" cy="233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18100" y="1138950"/>
            <a:ext cx="8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Image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8800" y="2956500"/>
            <a:ext cx="7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675325" y="4215850"/>
            <a:ext cx="675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[1] Messina, P., Vidal, R., Parra, D., Soto, Á., &amp; Araujo, V. (2024). </a:t>
            </a:r>
            <a:r>
              <a:rPr i="1" lang="en" sz="1100">
                <a:solidFill>
                  <a:schemeClr val="dk1"/>
                </a:solidFill>
              </a:rPr>
              <a:t>Extracting and Encoding: Leveraging Large Language Models and Medical Knowledge to Enhance Radiological Text Representation</a:t>
            </a:r>
            <a:r>
              <a:rPr lang="en" sz="1100">
                <a:solidFill>
                  <a:schemeClr val="dk1"/>
                </a:solidFill>
              </a:rPr>
              <a:t>. In </a:t>
            </a:r>
            <a:r>
              <a:rPr i="1" lang="en" sz="1100">
                <a:solidFill>
                  <a:schemeClr val="dk1"/>
                </a:solidFill>
              </a:rPr>
              <a:t>Findings of the Association for Computational Linguistics ACL 2024</a:t>
            </a:r>
            <a:r>
              <a:rPr lang="en" sz="1100">
                <a:solidFill>
                  <a:schemeClr val="dk1"/>
                </a:solidFill>
              </a:rPr>
              <a:t> (pp. 3955–3986). Bangkok, Thailand. https://doi.org/10.18653/v1/2024.findings-acl.236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6"/>
          <p:cNvCxnSpPr/>
          <p:nvPr/>
        </p:nvCxnSpPr>
        <p:spPr>
          <a:xfrm flipH="1" rot="10800000">
            <a:off x="1895550" y="2421225"/>
            <a:ext cx="945300" cy="544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25" name="Google Shape;125;p16"/>
          <p:cNvCxnSpPr/>
          <p:nvPr/>
        </p:nvCxnSpPr>
        <p:spPr>
          <a:xfrm>
            <a:off x="518978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4530772" y="922750"/>
            <a:ext cx="6105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 + ReLU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752388" y="2519900"/>
            <a:ext cx="101700" cy="773100"/>
          </a:xfrm>
          <a:prstGeom prst="rect">
            <a:avLst/>
          </a:prstGeom>
          <a:solidFill>
            <a:srgbClr val="6FA8DC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140975" y="2686201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Fact embedding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752400" y="16466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77175" y="1550476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Local image feature vector at position (i, j)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411300" y="1479387"/>
            <a:ext cx="10845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Concatenate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759588" y="7733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155375" y="717839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Global image feature vector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34" name="Google Shape;134;p16"/>
          <p:cNvCxnSpPr>
            <a:stCxn id="135" idx="3"/>
          </p:cNvCxnSpPr>
          <p:nvPr/>
        </p:nvCxnSpPr>
        <p:spPr>
          <a:xfrm>
            <a:off x="3803550" y="1206400"/>
            <a:ext cx="542400" cy="273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36" name="Google Shape;136;p16"/>
          <p:cNvCxnSpPr/>
          <p:nvPr/>
        </p:nvCxnSpPr>
        <p:spPr>
          <a:xfrm>
            <a:off x="1895538" y="20121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37" name="Google Shape;137;p16"/>
          <p:cNvCxnSpPr>
            <a:endCxn id="138" idx="3"/>
          </p:cNvCxnSpPr>
          <p:nvPr/>
        </p:nvCxnSpPr>
        <p:spPr>
          <a:xfrm flipH="1" rot="10800000">
            <a:off x="1916600" y="1466350"/>
            <a:ext cx="1029300" cy="1410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8" name="Google Shape;138;p16"/>
          <p:cNvSpPr/>
          <p:nvPr/>
        </p:nvSpPr>
        <p:spPr>
          <a:xfrm rot="5400000">
            <a:off x="2609750" y="886150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rot="5400000">
            <a:off x="2590425" y="1811625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3701850" y="8408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3701850" y="174667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3202450" y="1173975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2" name="Google Shape;142;p16"/>
          <p:cNvCxnSpPr/>
          <p:nvPr/>
        </p:nvCxnSpPr>
        <p:spPr>
          <a:xfrm>
            <a:off x="3197613" y="2133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3" name="Google Shape;143;p16"/>
          <p:cNvCxnSpPr/>
          <p:nvPr/>
        </p:nvCxnSpPr>
        <p:spPr>
          <a:xfrm flipH="1" rot="10800000">
            <a:off x="3818738" y="1896375"/>
            <a:ext cx="514200" cy="273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4" name="Google Shape;144;p16"/>
          <p:cNvSpPr/>
          <p:nvPr/>
        </p:nvSpPr>
        <p:spPr>
          <a:xfrm>
            <a:off x="4387513" y="915525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4384838" y="16901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047225" y="1327000"/>
            <a:ext cx="101700" cy="73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55783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176250" y="993525"/>
            <a:ext cx="5424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5700775" y="1633450"/>
            <a:ext cx="128700" cy="118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5432625" y="1722300"/>
            <a:ext cx="690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950">
                <a:solidFill>
                  <a:schemeClr val="dk1"/>
                </a:solidFill>
              </a:rPr>
              <a:t>Sigmoid</a:t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6165900" y="1147200"/>
            <a:ext cx="17268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Binary Classification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 the fact present at location (i,j)?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36" y="2545825"/>
            <a:ext cx="2694550" cy="3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300" y="2957900"/>
            <a:ext cx="5222275" cy="15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1895538" y="11739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Model Architecture: Fact Visual Grounding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1621175" y="4580275"/>
            <a:ext cx="705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[2] Perez, Ethan, et al. "Film: Visual reasoning with a general conditioning layer." Proceedings of the AAAI conference on artificial intelligence. Vol. 32. No. 1. 2018. https://ojs.aaai.org/index.php/AAAI/article/view/11671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>
            <a:off x="5700775" y="1633450"/>
            <a:ext cx="128700" cy="1182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6105750" y="3327700"/>
            <a:ext cx="18543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Binary Classification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 the fact present in the whole image?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751" y="1130202"/>
            <a:ext cx="1084501" cy="1082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5880650" y="1685850"/>
            <a:ext cx="890400" cy="9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7"/>
          <p:cNvSpPr/>
          <p:nvPr/>
        </p:nvSpPr>
        <p:spPr>
          <a:xfrm rot="5400000">
            <a:off x="6702800" y="250780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500" y="2786963"/>
            <a:ext cx="855601" cy="15403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 rot="5400000">
            <a:off x="5090611" y="2502681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rot="5400000">
            <a:off x="4288522" y="2472210"/>
            <a:ext cx="101700" cy="773100"/>
          </a:xfrm>
          <a:prstGeom prst="rect">
            <a:avLst/>
          </a:prstGeom>
          <a:solidFill>
            <a:srgbClr val="6FA8DC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7"/>
          <p:cNvCxnSpPr/>
          <p:nvPr/>
        </p:nvCxnSpPr>
        <p:spPr>
          <a:xfrm>
            <a:off x="3835261" y="2390781"/>
            <a:ext cx="1230000" cy="350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3" name="Google Shape;173;p17"/>
          <p:cNvCxnSpPr/>
          <p:nvPr/>
        </p:nvCxnSpPr>
        <p:spPr>
          <a:xfrm flipH="1">
            <a:off x="5202500" y="2237538"/>
            <a:ext cx="1115700" cy="510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4770700" y="2269850"/>
            <a:ext cx="6597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rPr lang="en" sz="850">
                <a:solidFill>
                  <a:srgbClr val="FF0000"/>
                </a:solidFill>
              </a:rPr>
              <a:t>Weighted Average</a:t>
            </a:r>
            <a:endParaRPr sz="850">
              <a:solidFill>
                <a:srgbClr val="FF0000"/>
              </a:solidFill>
            </a:endParaRPr>
          </a:p>
        </p:txBody>
      </p:sp>
      <p:cxnSp>
        <p:nvCxnSpPr>
          <p:cNvPr id="175" name="Google Shape;175;p17"/>
          <p:cNvCxnSpPr>
            <a:endCxn id="169" idx="0"/>
          </p:cNvCxnSpPr>
          <p:nvPr/>
        </p:nvCxnSpPr>
        <p:spPr>
          <a:xfrm flipH="1">
            <a:off x="5960300" y="2237663"/>
            <a:ext cx="740400" cy="549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6" name="Google Shape;176;p17"/>
          <p:cNvCxnSpPr/>
          <p:nvPr/>
        </p:nvCxnSpPr>
        <p:spPr>
          <a:xfrm flipH="1" rot="10800000">
            <a:off x="3818750" y="685725"/>
            <a:ext cx="683400" cy="186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7" name="Google Shape;177;p17"/>
          <p:cNvCxnSpPr/>
          <p:nvPr/>
        </p:nvCxnSpPr>
        <p:spPr>
          <a:xfrm flipH="1">
            <a:off x="7334125" y="685725"/>
            <a:ext cx="900" cy="18867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8" name="Google Shape;178;p17"/>
          <p:cNvCxnSpPr/>
          <p:nvPr/>
        </p:nvCxnSpPr>
        <p:spPr>
          <a:xfrm flipH="1">
            <a:off x="6675300" y="2564925"/>
            <a:ext cx="659700" cy="2178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79" name="Google Shape;179;p17"/>
          <p:cNvSpPr/>
          <p:nvPr/>
        </p:nvSpPr>
        <p:spPr>
          <a:xfrm rot="5400000">
            <a:off x="5492528" y="2501650"/>
            <a:ext cx="101700" cy="157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 rot="5400000">
            <a:off x="5543747" y="3073498"/>
            <a:ext cx="101700" cy="773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 rot="5400000">
            <a:off x="5543750" y="3564500"/>
            <a:ext cx="101700" cy="137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4562751" y="3433100"/>
            <a:ext cx="5862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MLP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7"/>
          <p:cNvCxnSpPr/>
          <p:nvPr/>
        </p:nvCxnSpPr>
        <p:spPr>
          <a:xfrm flipH="1" rot="10800000">
            <a:off x="1895550" y="2421225"/>
            <a:ext cx="945300" cy="544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7" name="Google Shape;187;p17"/>
          <p:cNvCxnSpPr/>
          <p:nvPr/>
        </p:nvCxnSpPr>
        <p:spPr>
          <a:xfrm>
            <a:off x="518978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4530772" y="922750"/>
            <a:ext cx="6105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 + ReLU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1752388" y="2519900"/>
            <a:ext cx="101700" cy="773100"/>
          </a:xfrm>
          <a:prstGeom prst="rect">
            <a:avLst/>
          </a:prstGeom>
          <a:solidFill>
            <a:srgbClr val="6FA8DC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140975" y="2686201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Fact embedding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1752400" y="16466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177175" y="1550476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Local image feature vector at position (i, j)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3" name="Google Shape;193;p17"/>
          <p:cNvSpPr txBox="1"/>
          <p:nvPr>
            <p:ph idx="1" type="body"/>
          </p:nvPr>
        </p:nvSpPr>
        <p:spPr>
          <a:xfrm>
            <a:off x="3411300" y="1479387"/>
            <a:ext cx="10845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Concatenate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1759588" y="7733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155375" y="717839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Global image feature vector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96" name="Google Shape;196;p17"/>
          <p:cNvCxnSpPr>
            <a:stCxn id="197" idx="3"/>
          </p:cNvCxnSpPr>
          <p:nvPr/>
        </p:nvCxnSpPr>
        <p:spPr>
          <a:xfrm>
            <a:off x="3803550" y="1206400"/>
            <a:ext cx="542400" cy="273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8" name="Google Shape;198;p17"/>
          <p:cNvCxnSpPr/>
          <p:nvPr/>
        </p:nvCxnSpPr>
        <p:spPr>
          <a:xfrm>
            <a:off x="1895538" y="20121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9" name="Google Shape;199;p17"/>
          <p:cNvCxnSpPr>
            <a:endCxn id="200" idx="3"/>
          </p:cNvCxnSpPr>
          <p:nvPr/>
        </p:nvCxnSpPr>
        <p:spPr>
          <a:xfrm flipH="1" rot="10800000">
            <a:off x="1916600" y="1466350"/>
            <a:ext cx="1029300" cy="1410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00" name="Google Shape;200;p17"/>
          <p:cNvSpPr/>
          <p:nvPr/>
        </p:nvSpPr>
        <p:spPr>
          <a:xfrm rot="5400000">
            <a:off x="2609750" y="886150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 rot="5400000">
            <a:off x="2590425" y="1811625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3701850" y="8408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3701850" y="174667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17"/>
          <p:cNvCxnSpPr/>
          <p:nvPr/>
        </p:nvCxnSpPr>
        <p:spPr>
          <a:xfrm>
            <a:off x="3202450" y="1173975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4" name="Google Shape;204;p17"/>
          <p:cNvCxnSpPr/>
          <p:nvPr/>
        </p:nvCxnSpPr>
        <p:spPr>
          <a:xfrm>
            <a:off x="3197613" y="2133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5" name="Google Shape;205;p17"/>
          <p:cNvCxnSpPr/>
          <p:nvPr/>
        </p:nvCxnSpPr>
        <p:spPr>
          <a:xfrm flipH="1" rot="10800000">
            <a:off x="3818738" y="1896375"/>
            <a:ext cx="514200" cy="273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06" name="Google Shape;206;p17"/>
          <p:cNvSpPr/>
          <p:nvPr/>
        </p:nvSpPr>
        <p:spPr>
          <a:xfrm>
            <a:off x="4387513" y="915525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4384838" y="16901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5047225" y="1327000"/>
            <a:ext cx="101700" cy="73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17"/>
          <p:cNvCxnSpPr/>
          <p:nvPr/>
        </p:nvCxnSpPr>
        <p:spPr>
          <a:xfrm>
            <a:off x="455783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0" name="Google Shape;210;p17"/>
          <p:cNvSpPr txBox="1"/>
          <p:nvPr>
            <p:ph idx="1" type="body"/>
          </p:nvPr>
        </p:nvSpPr>
        <p:spPr>
          <a:xfrm>
            <a:off x="5176250" y="993525"/>
            <a:ext cx="5424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5432625" y="1722300"/>
            <a:ext cx="690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950">
                <a:solidFill>
                  <a:schemeClr val="dk1"/>
                </a:solidFill>
              </a:rPr>
              <a:t>Sigmoid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12" name="Google Shape;212;p17"/>
          <p:cNvCxnSpPr/>
          <p:nvPr/>
        </p:nvCxnSpPr>
        <p:spPr>
          <a:xfrm>
            <a:off x="1895538" y="11739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3" name="Google Shape;213;p17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Model Architecture: Fact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320"/>
          </a:p>
        </p:txBody>
      </p:sp>
      <p:cxnSp>
        <p:nvCxnSpPr>
          <p:cNvPr id="214" name="Google Shape;214;p17"/>
          <p:cNvCxnSpPr/>
          <p:nvPr/>
        </p:nvCxnSpPr>
        <p:spPr>
          <a:xfrm>
            <a:off x="4494325" y="685725"/>
            <a:ext cx="28359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293675" y="3658700"/>
            <a:ext cx="690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950">
                <a:solidFill>
                  <a:schemeClr val="dk1"/>
                </a:solidFill>
              </a:rPr>
              <a:t>Sigmoid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16" name="Google Shape;216;p17"/>
          <p:cNvCxnSpPr>
            <a:endCxn id="171" idx="2"/>
          </p:cNvCxnSpPr>
          <p:nvPr/>
        </p:nvCxnSpPr>
        <p:spPr>
          <a:xfrm flipH="1" rot="10800000">
            <a:off x="1895422" y="2858760"/>
            <a:ext cx="2057400" cy="183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7" name="Google Shape;217;p17"/>
          <p:cNvCxnSpPr/>
          <p:nvPr/>
        </p:nvCxnSpPr>
        <p:spPr>
          <a:xfrm>
            <a:off x="5556878" y="3015100"/>
            <a:ext cx="0" cy="129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/>
          <p:nvPr/>
        </p:nvSpPr>
        <p:spPr>
          <a:xfrm>
            <a:off x="5700775" y="1633450"/>
            <a:ext cx="128700" cy="1182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751" y="1130202"/>
            <a:ext cx="1084501" cy="1082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8"/>
          <p:cNvCxnSpPr/>
          <p:nvPr/>
        </p:nvCxnSpPr>
        <p:spPr>
          <a:xfrm>
            <a:off x="5880650" y="1685850"/>
            <a:ext cx="890400" cy="9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8"/>
          <p:cNvSpPr/>
          <p:nvPr/>
        </p:nvSpPr>
        <p:spPr>
          <a:xfrm rot="5400000">
            <a:off x="6702800" y="250780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500" y="2786963"/>
            <a:ext cx="855601" cy="15403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27" name="Google Shape;227;p18"/>
          <p:cNvSpPr/>
          <p:nvPr/>
        </p:nvSpPr>
        <p:spPr>
          <a:xfrm rot="5400000">
            <a:off x="5090611" y="2502681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rot="5400000">
            <a:off x="4288522" y="2472210"/>
            <a:ext cx="101700" cy="773100"/>
          </a:xfrm>
          <a:prstGeom prst="rect">
            <a:avLst/>
          </a:prstGeom>
          <a:solidFill>
            <a:srgbClr val="6FA8DC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18"/>
          <p:cNvCxnSpPr/>
          <p:nvPr/>
        </p:nvCxnSpPr>
        <p:spPr>
          <a:xfrm>
            <a:off x="3835261" y="2390781"/>
            <a:ext cx="1230000" cy="350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18"/>
          <p:cNvCxnSpPr/>
          <p:nvPr/>
        </p:nvCxnSpPr>
        <p:spPr>
          <a:xfrm flipH="1">
            <a:off x="5202500" y="2237538"/>
            <a:ext cx="1115700" cy="510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4770700" y="2269850"/>
            <a:ext cx="6597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rPr lang="en" sz="850">
                <a:solidFill>
                  <a:srgbClr val="FF0000"/>
                </a:solidFill>
              </a:rPr>
              <a:t>Weighted Average</a:t>
            </a:r>
            <a:endParaRPr sz="850">
              <a:solidFill>
                <a:srgbClr val="FF0000"/>
              </a:solidFill>
            </a:endParaRPr>
          </a:p>
        </p:txBody>
      </p:sp>
      <p:cxnSp>
        <p:nvCxnSpPr>
          <p:cNvPr id="232" name="Google Shape;232;p18"/>
          <p:cNvCxnSpPr>
            <a:endCxn id="226" idx="0"/>
          </p:cNvCxnSpPr>
          <p:nvPr/>
        </p:nvCxnSpPr>
        <p:spPr>
          <a:xfrm flipH="1">
            <a:off x="5960300" y="2237663"/>
            <a:ext cx="740400" cy="549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3" name="Google Shape;233;p18"/>
          <p:cNvCxnSpPr/>
          <p:nvPr/>
        </p:nvCxnSpPr>
        <p:spPr>
          <a:xfrm flipH="1" rot="10800000">
            <a:off x="3818750" y="685725"/>
            <a:ext cx="683400" cy="186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4" name="Google Shape;234;p18"/>
          <p:cNvCxnSpPr/>
          <p:nvPr/>
        </p:nvCxnSpPr>
        <p:spPr>
          <a:xfrm flipH="1">
            <a:off x="7334125" y="685725"/>
            <a:ext cx="900" cy="18867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5" name="Google Shape;235;p18"/>
          <p:cNvCxnSpPr/>
          <p:nvPr/>
        </p:nvCxnSpPr>
        <p:spPr>
          <a:xfrm flipH="1">
            <a:off x="6675300" y="2564925"/>
            <a:ext cx="659700" cy="2178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36" name="Google Shape;236;p18"/>
          <p:cNvSpPr/>
          <p:nvPr/>
        </p:nvSpPr>
        <p:spPr>
          <a:xfrm rot="5400000">
            <a:off x="5492528" y="2501650"/>
            <a:ext cx="101700" cy="157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rot="5400000">
            <a:off x="5543747" y="3073498"/>
            <a:ext cx="101700" cy="773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 rot="5400000">
            <a:off x="5543750" y="3564500"/>
            <a:ext cx="101700" cy="137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4562751" y="3433100"/>
            <a:ext cx="5862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MLP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40" name="Google Shape;2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8"/>
          <p:cNvCxnSpPr/>
          <p:nvPr/>
        </p:nvCxnSpPr>
        <p:spPr>
          <a:xfrm flipH="1" rot="10800000">
            <a:off x="1895550" y="2421225"/>
            <a:ext cx="945300" cy="544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4" name="Google Shape;244;p18"/>
          <p:cNvCxnSpPr/>
          <p:nvPr/>
        </p:nvCxnSpPr>
        <p:spPr>
          <a:xfrm>
            <a:off x="518978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5" name="Google Shape;245;p18"/>
          <p:cNvSpPr txBox="1"/>
          <p:nvPr>
            <p:ph idx="1" type="body"/>
          </p:nvPr>
        </p:nvSpPr>
        <p:spPr>
          <a:xfrm>
            <a:off x="4530772" y="922750"/>
            <a:ext cx="6105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 + ReLU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1752388" y="2519900"/>
            <a:ext cx="101700" cy="773100"/>
          </a:xfrm>
          <a:prstGeom prst="rect">
            <a:avLst/>
          </a:prstGeom>
          <a:solidFill>
            <a:srgbClr val="6FA8DC"/>
          </a:solidFill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 txBox="1"/>
          <p:nvPr>
            <p:ph idx="1" type="body"/>
          </p:nvPr>
        </p:nvSpPr>
        <p:spPr>
          <a:xfrm>
            <a:off x="140975" y="2686201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Fact embedding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1752400" y="16466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 txBox="1"/>
          <p:nvPr>
            <p:ph idx="1" type="body"/>
          </p:nvPr>
        </p:nvSpPr>
        <p:spPr>
          <a:xfrm>
            <a:off x="177175" y="1550476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Local image feature vector at position (i, j)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0" name="Google Shape;250;p18"/>
          <p:cNvSpPr txBox="1"/>
          <p:nvPr>
            <p:ph idx="1" type="body"/>
          </p:nvPr>
        </p:nvSpPr>
        <p:spPr>
          <a:xfrm>
            <a:off x="3411300" y="1479387"/>
            <a:ext cx="10845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Concatenate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1759588" y="7733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155375" y="717839"/>
            <a:ext cx="1480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Global image feature vector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53" name="Google Shape;253;p18"/>
          <p:cNvCxnSpPr>
            <a:stCxn id="254" idx="3"/>
          </p:cNvCxnSpPr>
          <p:nvPr/>
        </p:nvCxnSpPr>
        <p:spPr>
          <a:xfrm>
            <a:off x="3803550" y="1206400"/>
            <a:ext cx="542400" cy="273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55" name="Google Shape;255;p18"/>
          <p:cNvCxnSpPr/>
          <p:nvPr/>
        </p:nvCxnSpPr>
        <p:spPr>
          <a:xfrm>
            <a:off x="1895538" y="20121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56" name="Google Shape;256;p18"/>
          <p:cNvCxnSpPr>
            <a:endCxn id="257" idx="3"/>
          </p:cNvCxnSpPr>
          <p:nvPr/>
        </p:nvCxnSpPr>
        <p:spPr>
          <a:xfrm flipH="1" rot="10800000">
            <a:off x="1916600" y="1466350"/>
            <a:ext cx="1029300" cy="1410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57" name="Google Shape;257;p18"/>
          <p:cNvSpPr/>
          <p:nvPr/>
        </p:nvSpPr>
        <p:spPr>
          <a:xfrm rot="5400000">
            <a:off x="2609750" y="886150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 rot="5400000">
            <a:off x="2590425" y="1811625"/>
            <a:ext cx="672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</a:t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3701850" y="840850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3701850" y="174667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18"/>
          <p:cNvCxnSpPr/>
          <p:nvPr/>
        </p:nvCxnSpPr>
        <p:spPr>
          <a:xfrm>
            <a:off x="3202450" y="1173975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1" name="Google Shape;261;p18"/>
          <p:cNvCxnSpPr/>
          <p:nvPr/>
        </p:nvCxnSpPr>
        <p:spPr>
          <a:xfrm>
            <a:off x="3197613" y="2133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p18"/>
          <p:cNvCxnSpPr/>
          <p:nvPr/>
        </p:nvCxnSpPr>
        <p:spPr>
          <a:xfrm flipH="1" rot="10800000">
            <a:off x="3818738" y="1896375"/>
            <a:ext cx="514200" cy="273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63" name="Google Shape;263;p18"/>
          <p:cNvSpPr/>
          <p:nvPr/>
        </p:nvSpPr>
        <p:spPr>
          <a:xfrm>
            <a:off x="4387513" y="915525"/>
            <a:ext cx="101700" cy="7311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4384838" y="1690125"/>
            <a:ext cx="101700" cy="73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5047225" y="1327000"/>
            <a:ext cx="101700" cy="73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18"/>
          <p:cNvCxnSpPr/>
          <p:nvPr/>
        </p:nvCxnSpPr>
        <p:spPr>
          <a:xfrm>
            <a:off x="4557838" y="1692550"/>
            <a:ext cx="4701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67" name="Google Shape;267;p18"/>
          <p:cNvSpPr txBox="1"/>
          <p:nvPr>
            <p:ph idx="1" type="body"/>
          </p:nvPr>
        </p:nvSpPr>
        <p:spPr>
          <a:xfrm>
            <a:off x="5176250" y="993525"/>
            <a:ext cx="5424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Linear Layer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8" name="Google Shape;268;p18"/>
          <p:cNvSpPr txBox="1"/>
          <p:nvPr>
            <p:ph idx="1" type="body"/>
          </p:nvPr>
        </p:nvSpPr>
        <p:spPr>
          <a:xfrm>
            <a:off x="5432625" y="1722300"/>
            <a:ext cx="690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950">
                <a:solidFill>
                  <a:schemeClr val="dk1"/>
                </a:solidFill>
              </a:rPr>
              <a:t>Sigmoid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69" name="Google Shape;269;p18"/>
          <p:cNvCxnSpPr/>
          <p:nvPr/>
        </p:nvCxnSpPr>
        <p:spPr>
          <a:xfrm>
            <a:off x="1895538" y="1173975"/>
            <a:ext cx="7740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0" name="Google Shape;270;p18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Model Architecture: Fact Classification</a:t>
            </a:r>
            <a:endParaRPr/>
          </a:p>
        </p:txBody>
      </p:sp>
      <p:cxnSp>
        <p:nvCxnSpPr>
          <p:cNvPr id="271" name="Google Shape;271;p18"/>
          <p:cNvCxnSpPr/>
          <p:nvPr/>
        </p:nvCxnSpPr>
        <p:spPr>
          <a:xfrm>
            <a:off x="4494325" y="685725"/>
            <a:ext cx="28359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2" name="Google Shape;272;p18"/>
          <p:cNvSpPr txBox="1"/>
          <p:nvPr>
            <p:ph idx="1" type="body"/>
          </p:nvPr>
        </p:nvSpPr>
        <p:spPr>
          <a:xfrm>
            <a:off x="5293675" y="3658700"/>
            <a:ext cx="690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950">
                <a:solidFill>
                  <a:schemeClr val="dk1"/>
                </a:solidFill>
              </a:rPr>
              <a:t>Sigmoid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73" name="Google Shape;273;p18"/>
          <p:cNvCxnSpPr>
            <a:endCxn id="228" idx="2"/>
          </p:cNvCxnSpPr>
          <p:nvPr/>
        </p:nvCxnSpPr>
        <p:spPr>
          <a:xfrm flipH="1" rot="10800000">
            <a:off x="1895422" y="2858760"/>
            <a:ext cx="2057400" cy="183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4" name="Google Shape;274;p18"/>
          <p:cNvCxnSpPr/>
          <p:nvPr/>
        </p:nvCxnSpPr>
        <p:spPr>
          <a:xfrm>
            <a:off x="5556878" y="3015100"/>
            <a:ext cx="0" cy="1296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5" name="Google Shape;275;p18"/>
          <p:cNvSpPr txBox="1"/>
          <p:nvPr>
            <p:ph idx="1" type="body"/>
          </p:nvPr>
        </p:nvSpPr>
        <p:spPr>
          <a:xfrm>
            <a:off x="2556950" y="3976350"/>
            <a:ext cx="26511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1155CC"/>
                </a:solidFill>
              </a:rPr>
              <a:t>This is the </a:t>
            </a:r>
            <a:r>
              <a:rPr b="1" lang="en" sz="1600">
                <a:solidFill>
                  <a:srgbClr val="1155CC"/>
                </a:solidFill>
              </a:rPr>
              <a:t>output used for the challenge</a:t>
            </a:r>
            <a:endParaRPr b="1" sz="1600">
              <a:solidFill>
                <a:srgbClr val="1155CC"/>
              </a:solidFill>
            </a:endParaRPr>
          </a:p>
        </p:txBody>
      </p:sp>
      <p:sp>
        <p:nvSpPr>
          <p:cNvPr id="276" name="Google Shape;276;p18"/>
          <p:cNvSpPr txBox="1"/>
          <p:nvPr>
            <p:ph idx="1" type="body"/>
          </p:nvPr>
        </p:nvSpPr>
        <p:spPr>
          <a:xfrm>
            <a:off x="6105750" y="3327700"/>
            <a:ext cx="18543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Binary Classification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 the fact present in the whole image?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2263725" y="1508950"/>
            <a:ext cx="3989400" cy="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 txBox="1"/>
          <p:nvPr>
            <p:ph idx="1" type="body"/>
          </p:nvPr>
        </p:nvSpPr>
        <p:spPr>
          <a:xfrm>
            <a:off x="2737975" y="1636400"/>
            <a:ext cx="9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“class”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19"/>
          <p:cNvSpPr txBox="1"/>
          <p:nvPr>
            <p:ph idx="1" type="body"/>
          </p:nvPr>
        </p:nvSpPr>
        <p:spPr>
          <a:xfrm>
            <a:off x="4424125" y="1636400"/>
            <a:ext cx="19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“{class}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2018025" y="2961400"/>
            <a:ext cx="19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“pleural other”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p19"/>
          <p:cNvSpPr txBox="1"/>
          <p:nvPr>
            <p:ph idx="1" type="body"/>
          </p:nvPr>
        </p:nvSpPr>
        <p:spPr>
          <a:xfrm>
            <a:off x="4459525" y="2925025"/>
            <a:ext cx="316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“pleural abnormalities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19"/>
          <p:cNvSpPr txBox="1"/>
          <p:nvPr>
            <p:ph idx="1" type="body"/>
          </p:nvPr>
        </p:nvSpPr>
        <p:spPr>
          <a:xfrm>
            <a:off x="1166900" y="3342400"/>
            <a:ext cx="256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“round(ed) atelectasis”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19"/>
          <p:cNvSpPr txBox="1"/>
          <p:nvPr>
            <p:ph idx="1" type="body"/>
          </p:nvPr>
        </p:nvSpPr>
        <p:spPr>
          <a:xfrm>
            <a:off x="4459525" y="3306025"/>
            <a:ext cx="324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“round atelectasis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19"/>
          <p:cNvSpPr txBox="1"/>
          <p:nvPr>
            <p:ph idx="1" type="body"/>
          </p:nvPr>
        </p:nvSpPr>
        <p:spPr>
          <a:xfrm>
            <a:off x="2797125" y="3723400"/>
            <a:ext cx="15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“hilum”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4500325" y="3723400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“hilar abnormalities seen”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0" name="Google Shape;290;p19"/>
          <p:cNvCxnSpPr>
            <a:stCxn id="282" idx="3"/>
            <a:endCxn id="283" idx="1"/>
          </p:cNvCxnSpPr>
          <p:nvPr/>
        </p:nvCxnSpPr>
        <p:spPr>
          <a:xfrm>
            <a:off x="3680875" y="1922750"/>
            <a:ext cx="7434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1" name="Google Shape;291;p19"/>
          <p:cNvCxnSpPr>
            <a:endCxn id="285" idx="1"/>
          </p:cNvCxnSpPr>
          <p:nvPr/>
        </p:nvCxnSpPr>
        <p:spPr>
          <a:xfrm>
            <a:off x="3679525" y="3210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92" name="Google Shape;292;p19"/>
          <p:cNvSpPr txBox="1"/>
          <p:nvPr/>
        </p:nvSpPr>
        <p:spPr>
          <a:xfrm>
            <a:off x="1281975" y="898525"/>
            <a:ext cx="49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General conversion template: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1226100" y="2440750"/>
            <a:ext cx="49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Exceptions: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4" name="Google Shape;2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>
            <p:ph type="title"/>
          </p:nvPr>
        </p:nvSpPr>
        <p:spPr>
          <a:xfrm>
            <a:off x="106275" y="49650"/>
            <a:ext cx="7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Converting classes into facts</a:t>
            </a:r>
            <a:endParaRPr sz="2488"/>
          </a:p>
        </p:txBody>
      </p:sp>
      <p:cxnSp>
        <p:nvCxnSpPr>
          <p:cNvPr id="298" name="Google Shape;298;p19"/>
          <p:cNvCxnSpPr/>
          <p:nvPr/>
        </p:nvCxnSpPr>
        <p:spPr>
          <a:xfrm>
            <a:off x="3679525" y="3591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99" name="Google Shape;299;p19"/>
          <p:cNvCxnSpPr/>
          <p:nvPr/>
        </p:nvCxnSpPr>
        <p:spPr>
          <a:xfrm>
            <a:off x="3679525" y="3972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>
            <p:ph type="title"/>
          </p:nvPr>
        </p:nvSpPr>
        <p:spPr>
          <a:xfrm>
            <a:off x="106275" y="49650"/>
            <a:ext cx="51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Converting classes into facts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1494125" y="4259050"/>
            <a:ext cx="736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NOTE</a:t>
            </a:r>
            <a:r>
              <a:rPr lang="en" sz="1800">
                <a:solidFill>
                  <a:srgbClr val="0000FF"/>
                </a:solidFill>
              </a:rPr>
              <a:t>: “hilum” is an anatomical structure, whereas “hilar abnormalities seen” denotes an abnormality observed (different semantics)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2263725" y="1508950"/>
            <a:ext cx="3989400" cy="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"/>
          <p:cNvSpPr txBox="1"/>
          <p:nvPr>
            <p:ph idx="1" type="body"/>
          </p:nvPr>
        </p:nvSpPr>
        <p:spPr>
          <a:xfrm>
            <a:off x="2737975" y="1636400"/>
            <a:ext cx="9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“class”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20"/>
          <p:cNvSpPr txBox="1"/>
          <p:nvPr>
            <p:ph idx="1" type="body"/>
          </p:nvPr>
        </p:nvSpPr>
        <p:spPr>
          <a:xfrm>
            <a:off x="4424125" y="1636400"/>
            <a:ext cx="19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“{class}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20"/>
          <p:cNvSpPr txBox="1"/>
          <p:nvPr>
            <p:ph idx="1" type="body"/>
          </p:nvPr>
        </p:nvSpPr>
        <p:spPr>
          <a:xfrm>
            <a:off x="2018025" y="2961400"/>
            <a:ext cx="19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“pleural other”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20"/>
          <p:cNvSpPr txBox="1"/>
          <p:nvPr>
            <p:ph idx="1" type="body"/>
          </p:nvPr>
        </p:nvSpPr>
        <p:spPr>
          <a:xfrm>
            <a:off x="4459525" y="2925025"/>
            <a:ext cx="316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“pleural abnormalities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20"/>
          <p:cNvSpPr txBox="1"/>
          <p:nvPr>
            <p:ph idx="1" type="body"/>
          </p:nvPr>
        </p:nvSpPr>
        <p:spPr>
          <a:xfrm>
            <a:off x="1166900" y="3342400"/>
            <a:ext cx="256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“round(ed) atelectasis”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0"/>
          <p:cNvSpPr txBox="1"/>
          <p:nvPr>
            <p:ph idx="1" type="body"/>
          </p:nvPr>
        </p:nvSpPr>
        <p:spPr>
          <a:xfrm>
            <a:off x="4459525" y="3306025"/>
            <a:ext cx="324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“round atelectasis seen”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2797125" y="3723400"/>
            <a:ext cx="1027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“hilum”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0"/>
          <p:cNvSpPr txBox="1"/>
          <p:nvPr>
            <p:ph idx="1" type="body"/>
          </p:nvPr>
        </p:nvSpPr>
        <p:spPr>
          <a:xfrm>
            <a:off x="4500325" y="3723400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“hilar abnormalities seen”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18" name="Google Shape;318;p20"/>
          <p:cNvCxnSpPr>
            <a:stCxn id="310" idx="3"/>
            <a:endCxn id="311" idx="1"/>
          </p:cNvCxnSpPr>
          <p:nvPr/>
        </p:nvCxnSpPr>
        <p:spPr>
          <a:xfrm>
            <a:off x="3680875" y="1922750"/>
            <a:ext cx="7434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19" name="Google Shape;319;p20"/>
          <p:cNvCxnSpPr>
            <a:endCxn id="313" idx="1"/>
          </p:cNvCxnSpPr>
          <p:nvPr/>
        </p:nvCxnSpPr>
        <p:spPr>
          <a:xfrm>
            <a:off x="3679525" y="3210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20" name="Google Shape;320;p20"/>
          <p:cNvSpPr txBox="1"/>
          <p:nvPr/>
        </p:nvSpPr>
        <p:spPr>
          <a:xfrm>
            <a:off x="1281975" y="898525"/>
            <a:ext cx="49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General conversion template: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1226100" y="2440750"/>
            <a:ext cx="49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Exceptions: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322" name="Google Shape;322;p20"/>
          <p:cNvCxnSpPr/>
          <p:nvPr/>
        </p:nvCxnSpPr>
        <p:spPr>
          <a:xfrm>
            <a:off x="3679525" y="3591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3" name="Google Shape;323;p20"/>
          <p:cNvCxnSpPr/>
          <p:nvPr/>
        </p:nvCxnSpPr>
        <p:spPr>
          <a:xfrm>
            <a:off x="3679525" y="3972175"/>
            <a:ext cx="780000" cy="12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21"/>
          <p:cNvGraphicFramePr/>
          <p:nvPr/>
        </p:nvGraphicFramePr>
        <p:xfrm>
          <a:off x="1939325" y="177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{97978D6A-4C18-4205-9F42-59B7DE488D34}</a:tableStyleId>
              </a:tblPr>
              <a:tblGrid>
                <a:gridCol w="699550"/>
                <a:gridCol w="699550"/>
                <a:gridCol w="699550"/>
                <a:gridCol w="699550"/>
                <a:gridCol w="699550"/>
              </a:tblGrid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9" name="Google Shape;329;p21"/>
          <p:cNvSpPr txBox="1"/>
          <p:nvPr/>
        </p:nvSpPr>
        <p:spPr>
          <a:xfrm>
            <a:off x="694825" y="1763800"/>
            <a:ext cx="11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694825" y="2177325"/>
            <a:ext cx="11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691750" y="3334725"/>
            <a:ext cx="11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694825" y="2562825"/>
            <a:ext cx="11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920350" y="2910675"/>
            <a:ext cx="11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…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1818825" y="1234650"/>
            <a:ext cx="393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Class i probabilities for validation examples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215800" y="3796425"/>
            <a:ext cx="15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Ground Truth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5581600" y="2633625"/>
            <a:ext cx="326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5983900" y="1186475"/>
            <a:ext cx="27492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Option 1: Convex Combination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Find optimal weights for a convex linear combination of predicted probabilities to maximize MAP.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Weights are iteratively refined through random sampling and resampling around the best results.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Option 2: Logistic Regression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 predicted probabilities as features in a logistic regression model to learn the optimal ensemble.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197350" y="730225"/>
            <a:ext cx="37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each class i from 1 to 45: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9" name="Google Shape;3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4333975"/>
            <a:ext cx="1258600" cy="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825" y="50675"/>
            <a:ext cx="1258600" cy="5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>
            <p:ph type="title"/>
          </p:nvPr>
        </p:nvSpPr>
        <p:spPr>
          <a:xfrm>
            <a:off x="106275" y="49650"/>
            <a:ext cx="39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Ensembling classifiers</a:t>
            </a:r>
            <a:endParaRPr/>
          </a:p>
        </p:txBody>
      </p:sp>
      <p:cxnSp>
        <p:nvCxnSpPr>
          <p:cNvPr id="343" name="Google Shape;343;p21"/>
          <p:cNvCxnSpPr/>
          <p:nvPr/>
        </p:nvCxnSpPr>
        <p:spPr>
          <a:xfrm>
            <a:off x="282475" y="3796425"/>
            <a:ext cx="515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